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6" r:id="rId4"/>
    <p:sldId id="258" r:id="rId5"/>
    <p:sldId id="259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4587C-765B-497F-9EAF-AFFDE062DE95}" type="datetimeFigureOut">
              <a:rPr lang="en-GB" smtClean="0"/>
              <a:t>24/11/14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98B1-2762-4841-91C9-28AB5783C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98B1-2762-4841-91C9-28AB5783C0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156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47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22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92162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2172" tIns="46086" rIns="92172" bIns="46086"/>
          <a:lstStyle/>
          <a:p>
            <a:endParaRPr lang="de-DE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163" name="Foliennummernplatzhalter 3"/>
          <p:cNvSpPr txBox="1">
            <a:spLocks noGrp="1"/>
          </p:cNvSpPr>
          <p:nvPr/>
        </p:nvSpPr>
        <p:spPr bwMode="auto">
          <a:xfrm>
            <a:off x="3884463" y="8684460"/>
            <a:ext cx="2972005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72" tIns="46086" rIns="92172" bIns="46086" anchor="b"/>
          <a:lstStyle/>
          <a:p>
            <a:pPr algn="r"/>
            <a:fld id="{56285D3A-455D-4489-9B08-AADFD8560798}" type="slidenum">
              <a:rPr lang="de-DE" sz="1300"/>
              <a:pPr algn="r"/>
              <a:t>5</a:t>
            </a:fld>
            <a:endParaRPr lang="de-DE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22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25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9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35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20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*confidentiality provision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3DB07-54F9-4BAF-80E2-5177DFEFD15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18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D259332-D2E3-4030-81D2-6027D2B7E008}" type="datetime1">
              <a:rPr lang="en-GB" smtClean="0"/>
              <a:t>24/11/14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6052F6A-383D-4658-9E2E-503D22466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05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E14C-ECCB-458D-8B7C-F84DC58068BB}" type="datetime1">
              <a:rPr lang="en-GB" smtClean="0"/>
              <a:t>24/11/14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170-7D2F-49EA-83DC-8B6A56CE69A9}" type="datetime1">
              <a:rPr lang="en-GB" smtClean="0"/>
              <a:t>24/11/14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DD3F-0375-4A64-82F7-A42D7014DD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5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8FB-F5F9-45FE-BF73-546514FD9E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7F37-6CDE-44F0-89FA-91FDF597853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5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2173-0489-4918-9D41-7C98178FE9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CECF-0E39-4F0F-B8E0-D1B5B4EF41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7DF-1AB6-435E-B768-E25A36714C2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6838-9C72-435A-AA60-68678C51637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C39-CB87-4377-82E4-390167BAE4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10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3ECA-91FB-4758-B7F8-9CD835F215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1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354D-0695-41B5-8F50-06D80943C31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75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6E7F-36D4-4E60-BCA9-0BBD381BDF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5E77-13CE-445C-8A43-FE0F52DDF38D}" type="datetime1">
              <a:rPr lang="en-GB" smtClean="0"/>
              <a:t>24/11/14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80928"/>
            <a:ext cx="4038600" cy="33452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D87-AB00-4D0C-9723-D139AA7DD3C0}" type="datetime1">
              <a:rPr lang="en-GB" smtClean="0"/>
              <a:t>24/11/14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7809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4040188" cy="26251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78092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1007"/>
            <a:ext cx="4041775" cy="26251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B076-70B2-4278-A51C-D51646B532B2}" type="datetime1">
              <a:rPr lang="en-GB" smtClean="0"/>
              <a:t>24/11/14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1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C69C-5B55-4DA0-8E0D-FAB2AE3AA79F}" type="datetime1">
              <a:rPr lang="en-GB" smtClean="0"/>
              <a:t>24/11/14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CE10-375B-46DD-83B6-44CAD208D7B0}" type="datetime1">
              <a:rPr lang="en-GB" smtClean="0"/>
              <a:t>24/11/14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6EF3-5F54-4B74-B247-6E69E43ACF50}" type="datetime1">
              <a:rPr lang="en-GB" smtClean="0"/>
              <a:t>24/11/14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2C40-1148-4886-8629-BF5DB0A3C3AB}" type="datetime1">
              <a:rPr lang="en-GB" smtClean="0"/>
              <a:t>24/11/14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3980"/>
            <a:ext cx="914400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3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408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2936"/>
            <a:ext cx="8229600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F22C9B1-6FF1-4FDE-8F9F-97A85D04A0A5}" type="datetime1">
              <a:rPr lang="en-GB" smtClean="0"/>
              <a:t>24/11/14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052F6A-383D-4658-9E2E-503D2246636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3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5F9E-7A7F-4CDA-9B4C-49F4C2398B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24/11/14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190C-78A0-49C1-BC33-5024B2393A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1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prace-ri.eu/Call-Announcement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prace-ri.eu/IMG/pdf/prace-guide-for-applicants-to-tier-0-fina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-ri.eu/How-to-apply" TargetMode="External"/><Relationship Id="rId4" Type="http://schemas.openxmlformats.org/officeDocument/2006/relationships/hyperlink" Target="http://www.prace-ri.eu/Call-Announcements" TargetMode="External"/><Relationship Id="rId5" Type="http://schemas.openxmlformats.org/officeDocument/2006/relationships/hyperlink" Target="mailto:peer-review@prace-ri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" y="322016"/>
            <a:ext cx="9112792" cy="621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4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3429000"/>
            <a:ext cx="8892480" cy="396044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Regular calls for proposals publish on PRACE web site  : </a:t>
            </a:r>
          </a:p>
          <a:p>
            <a:pPr marL="0" indent="0" algn="ctr">
              <a:buNone/>
            </a:pPr>
            <a:r>
              <a:rPr lang="en-US" sz="1800" dirty="0" smtClean="0"/>
              <a:t>2 calls a </a:t>
            </a:r>
            <a:r>
              <a:rPr lang="en-US" sz="1800" dirty="0"/>
              <a:t>year 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February – September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GB" sz="1800" dirty="0"/>
              <a:t>Call opens in </a:t>
            </a:r>
            <a:r>
              <a:rPr lang="en-GB" sz="1800" b="1" dirty="0"/>
              <a:t>February</a:t>
            </a:r>
            <a:r>
              <a:rPr lang="en-GB" sz="1800" dirty="0"/>
              <a:t> &gt; Access is provided starting </a:t>
            </a:r>
            <a:r>
              <a:rPr lang="en-GB" sz="1800" b="1" dirty="0" smtClean="0"/>
              <a:t>September</a:t>
            </a:r>
          </a:p>
          <a:p>
            <a:pPr marL="0" indent="0" algn="ctr"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Call opens in </a:t>
            </a:r>
            <a:r>
              <a:rPr lang="en-GB" sz="1800" b="1" dirty="0"/>
              <a:t>September</a:t>
            </a:r>
            <a:r>
              <a:rPr lang="en-GB" sz="1800" dirty="0"/>
              <a:t> &gt; Access is provided starting </a:t>
            </a:r>
            <a:r>
              <a:rPr lang="en-GB" sz="1800" b="1" dirty="0" smtClean="0"/>
              <a:t>March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>
              <a:hlinkClick r:id=""/>
            </a:endParaRPr>
          </a:p>
          <a:p>
            <a:pPr marL="0" indent="0" algn="ctr">
              <a:buNone/>
            </a:pPr>
            <a:r>
              <a:rPr lang="en-US" sz="1800" dirty="0" smtClean="0">
                <a:hlinkClick r:id="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www.prace-ri.eu/Call-Announcements</a:t>
            </a: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700" dirty="0"/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36385" y="1916832"/>
            <a:ext cx="8773898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19317B"/>
                </a:solidFill>
              </a:rPr>
              <a:t>Best science supported on the highest level through a fair Peer Review Process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4625"/>
            <a:ext cx="420490" cy="476250"/>
          </a:xfrm>
          <a:prstGeom prst="rect">
            <a:avLst/>
          </a:prstGeom>
        </p:spPr>
        <p:txBody>
          <a:bodyPr/>
          <a:lstStyle/>
          <a:p>
            <a:fld id="{7FFB1FDA-5729-4F80-B1D0-C58855F6D587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01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327" y="1295401"/>
            <a:ext cx="7315200" cy="1269503"/>
          </a:xfrm>
        </p:spPr>
        <p:txBody>
          <a:bodyPr/>
          <a:lstStyle/>
          <a:p>
            <a:pPr marL="0" lvl="1" indent="-400050"/>
            <a:r>
              <a:rPr lang="en-GB" b="1" dirty="0">
                <a:solidFill>
                  <a:srgbClr val="19317B"/>
                </a:solidFill>
                <a:cs typeface="ＭＳ Ｐゴシック" charset="0"/>
              </a:rPr>
              <a:t>Time schedule for regular calls: </a:t>
            </a:r>
            <a:br>
              <a:rPr lang="en-GB" b="1" dirty="0">
                <a:solidFill>
                  <a:srgbClr val="19317B"/>
                </a:solidFill>
                <a:cs typeface="ＭＳ Ｐゴシック" charset="0"/>
              </a:rPr>
            </a:br>
            <a:r>
              <a:rPr lang="en-GB" b="1" dirty="0">
                <a:solidFill>
                  <a:srgbClr val="19317B"/>
                </a:solidFill>
                <a:cs typeface="ＭＳ Ｐゴシック" charset="0"/>
              </a:rPr>
              <a:t>About 21 working weeks from call opening to publication of </a:t>
            </a:r>
            <a:r>
              <a:rPr lang="en-GB" b="1" dirty="0" smtClean="0">
                <a:solidFill>
                  <a:srgbClr val="19317B"/>
                </a:solidFill>
                <a:cs typeface="ＭＳ Ｐゴシック" charset="0"/>
              </a:rPr>
              <a:t>results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328" y="2636912"/>
            <a:ext cx="8432144" cy="3888432"/>
          </a:xfrm>
        </p:spPr>
        <p:txBody>
          <a:bodyPr>
            <a:normAutofit/>
          </a:bodyPr>
          <a:lstStyle/>
          <a:p>
            <a:pPr marL="0" lvl="1" indent="-400050"/>
            <a:r>
              <a:rPr lang="en-GB" dirty="0" smtClean="0"/>
              <a:t>Regular calls are open at least for </a:t>
            </a:r>
            <a:r>
              <a:rPr lang="en-GB" i="1" dirty="0" smtClean="0"/>
              <a:t>6 weeks</a:t>
            </a:r>
          </a:p>
          <a:p>
            <a:pPr marL="0" lvl="1" indent="-400050"/>
            <a:r>
              <a:rPr lang="en-GB" dirty="0" smtClean="0"/>
              <a:t>Evaluation process lasts about </a:t>
            </a:r>
            <a:r>
              <a:rPr lang="en-GB" i="1" dirty="0" smtClean="0"/>
              <a:t>15 weeks 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Eligibility check + applicants reply 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Technical evaluation - Designation of experts</a:t>
            </a:r>
            <a:endParaRPr lang="en-GB" sz="1600" i="1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Scientific evaluation 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3 experts by proposals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Experts chosen  by AC</a:t>
            </a:r>
          </a:p>
          <a:p>
            <a:pPr lvl="2">
              <a:buFont typeface="Arial" pitchFamily="34" charset="0"/>
              <a:buChar char="•"/>
            </a:pPr>
            <a:r>
              <a:rPr lang="en-GB" sz="1600" i="1" dirty="0" smtClean="0"/>
              <a:t>3 weeks </a:t>
            </a:r>
            <a:r>
              <a:rPr lang="en-GB" sz="1600" dirty="0" smtClean="0"/>
              <a:t>for evaluating a proposal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Applicants Right to Reply,  </a:t>
            </a:r>
            <a:r>
              <a:rPr lang="en-GB" sz="1600" dirty="0" smtClean="0"/>
              <a:t>1 week</a:t>
            </a: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Prioritisation panel, BoD approval, communication to users, creation of accounts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CD8C-CD3D-4878-A166-9FEC47A8B7D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48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3152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fr-BE" b="1" cap="small" dirty="0">
                <a:solidFill>
                  <a:srgbClr val="19317B"/>
                </a:solidFill>
              </a:rPr>
              <a:t>Detailed PROJECT description form</a:t>
            </a:r>
            <a:r>
              <a:rPr lang="fr-BE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fr-BE" sz="1600" b="1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BE" sz="1600" b="1" cap="small" dirty="0" smtClean="0">
                <a:solidFill>
                  <a:schemeClr val="accent1">
                    <a:lumMod val="75000"/>
                  </a:schemeClr>
                </a:solidFill>
              </a:rPr>
              <a:t>(in Adobe Acrobat format, respect the template)</a:t>
            </a:r>
            <a:r>
              <a:rPr lang="fr-BE" sz="1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BE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3FB0D-5160-466D-8502-95AFF21A3F8D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14742" r="14765" b="7443"/>
          <a:stretch/>
        </p:blipFill>
        <p:spPr bwMode="auto">
          <a:xfrm>
            <a:off x="0" y="1196752"/>
            <a:ext cx="91440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2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/>
          <a:lstStyle/>
          <a:p>
            <a:r>
              <a:rPr lang="en-GB" b="1" dirty="0" smtClean="0"/>
              <a:t>Eligibility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6044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Proposals </a:t>
            </a:r>
            <a:r>
              <a:rPr lang="en-US" sz="2000" dirty="0">
                <a:latin typeface="Arial" charset="0"/>
                <a:cs typeface="Arial" charset="0"/>
              </a:rPr>
              <a:t>from </a:t>
            </a:r>
            <a:r>
              <a:rPr lang="en-US" sz="2000" dirty="0" smtClean="0">
                <a:latin typeface="Arial" charset="0"/>
                <a:cs typeface="Arial" charset="0"/>
              </a:rPr>
              <a:t>researchers in academia </a:t>
            </a:r>
            <a:r>
              <a:rPr lang="en-US" sz="2000" dirty="0">
                <a:latin typeface="Arial" charset="0"/>
                <a:cs typeface="Arial" charset="0"/>
              </a:rPr>
              <a:t>are </a:t>
            </a:r>
            <a:r>
              <a:rPr lang="en-US" sz="2000" dirty="0" smtClean="0">
                <a:latin typeface="Arial" charset="0"/>
                <a:cs typeface="Arial" charset="0"/>
              </a:rPr>
              <a:t>eligible if:</a:t>
            </a:r>
          </a:p>
          <a:p>
            <a:pPr lvl="1">
              <a:lnSpc>
                <a:spcPct val="80000"/>
              </a:lnSpc>
            </a:pPr>
            <a:r>
              <a:rPr lang="en-US" sz="1500" dirty="0" smtClean="0">
                <a:latin typeface="Arial" charset="0"/>
                <a:cs typeface="Arial" charset="0"/>
              </a:rPr>
              <a:t>the </a:t>
            </a:r>
            <a:r>
              <a:rPr lang="en-US" sz="1500" dirty="0">
                <a:latin typeface="Arial" charset="0"/>
                <a:cs typeface="Arial" charset="0"/>
              </a:rPr>
              <a:t>project leader is a senior researcher employed in a research </a:t>
            </a:r>
            <a:r>
              <a:rPr lang="en-US" sz="1500" dirty="0" err="1">
                <a:latin typeface="Arial" charset="0"/>
                <a:cs typeface="Arial" charset="0"/>
              </a:rPr>
              <a:t>organisation</a:t>
            </a:r>
            <a:r>
              <a:rPr lang="en-US" sz="1500" dirty="0">
                <a:latin typeface="Arial" charset="0"/>
                <a:cs typeface="Arial" charset="0"/>
              </a:rPr>
              <a:t>. </a:t>
            </a:r>
            <a:endParaRPr lang="en-US" sz="1500" dirty="0" smtClean="0">
              <a:latin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1500" dirty="0" smtClean="0">
                <a:latin typeface="Arial" charset="0"/>
                <a:cs typeface="Arial" charset="0"/>
              </a:rPr>
              <a:t>The </a:t>
            </a:r>
            <a:r>
              <a:rPr lang="en-US" sz="1500" dirty="0">
                <a:latin typeface="Arial" charset="0"/>
                <a:cs typeface="Arial" charset="0"/>
              </a:rPr>
              <a:t>employment contract of the project leader </a:t>
            </a:r>
            <a:r>
              <a:rPr lang="en-US" sz="1500" dirty="0" smtClean="0">
                <a:latin typeface="Arial" charset="0"/>
                <a:cs typeface="Arial" charset="0"/>
              </a:rPr>
              <a:t>is valid at </a:t>
            </a:r>
            <a:r>
              <a:rPr lang="en-US" sz="1500" dirty="0">
                <a:latin typeface="Arial" charset="0"/>
                <a:cs typeface="Arial" charset="0"/>
              </a:rPr>
              <a:t>least 3 months after the end of the allocation </a:t>
            </a:r>
            <a:r>
              <a:rPr lang="en-US" sz="1500" dirty="0" smtClean="0">
                <a:latin typeface="Arial" charset="0"/>
                <a:cs typeface="Arial" charset="0"/>
              </a:rPr>
              <a:t>period.</a:t>
            </a:r>
          </a:p>
          <a:p>
            <a:r>
              <a:rPr lang="en-GB" sz="2000" dirty="0">
                <a:latin typeface="Arial" charset="0"/>
                <a:cs typeface="Arial" charset="0"/>
              </a:rPr>
              <a:t>Proposals from researchers in industry are eligible </a:t>
            </a:r>
            <a:r>
              <a:rPr lang="en-GB" sz="2000" dirty="0" smtClean="0">
                <a:latin typeface="Arial" charset="0"/>
                <a:cs typeface="Arial" charset="0"/>
              </a:rPr>
              <a:t>if</a:t>
            </a:r>
            <a:r>
              <a:rPr lang="en-GB" sz="2000" dirty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GB" sz="1600" dirty="0"/>
              <a:t>The company has its head office or substantial R&amp;D activity in Europe.</a:t>
            </a:r>
          </a:p>
          <a:p>
            <a:pPr lvl="1"/>
            <a:r>
              <a:rPr lang="en-GB" sz="1600" dirty="0" smtClean="0"/>
              <a:t>The </a:t>
            </a:r>
            <a:r>
              <a:rPr lang="en-GB" sz="1600" dirty="0"/>
              <a:t>employment contract of the project leader </a:t>
            </a:r>
            <a:r>
              <a:rPr lang="en-GB" sz="1600" dirty="0" smtClean="0"/>
              <a:t>is valid </a:t>
            </a:r>
            <a:r>
              <a:rPr lang="en-GB" sz="1600" dirty="0"/>
              <a:t>at least 3 months after the end of the allocation period</a:t>
            </a:r>
            <a:r>
              <a:rPr lang="en-GB" sz="1600" dirty="0" smtClean="0"/>
              <a:t>.</a:t>
            </a:r>
          </a:p>
          <a:p>
            <a:pPr lvl="1"/>
            <a:r>
              <a:rPr lang="en-GB" sz="1600" dirty="0"/>
              <a:t>Access is devoted solely for open R&amp;D research purposes.</a:t>
            </a:r>
            <a:endParaRPr lang="en-GB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cs typeface="Arial" charset="0"/>
              </a:rPr>
              <a:t>P</a:t>
            </a:r>
            <a:r>
              <a:rPr lang="en-US" sz="2000" dirty="0" smtClean="0">
                <a:latin typeface="Arial" charset="0"/>
                <a:cs typeface="Arial" charset="0"/>
              </a:rPr>
              <a:t>roposals </a:t>
            </a:r>
            <a:r>
              <a:rPr lang="en-US" sz="2000" dirty="0">
                <a:latin typeface="Arial" charset="0"/>
                <a:cs typeface="Arial" charset="0"/>
              </a:rPr>
              <a:t>asking for resources on a single machine or on multiple machines are allowed.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  <a:cs typeface="Arial" charset="0"/>
              </a:rPr>
              <a:t>Please note that a proposal asking for resources on multiple machines has to justify the need to access several machines. The proposal will be awarded or rejected </a:t>
            </a:r>
            <a:r>
              <a:rPr lang="en-US" sz="2000" dirty="0" smtClean="0">
                <a:latin typeface="Arial" charset="0"/>
                <a:cs typeface="Arial" charset="0"/>
              </a:rPr>
              <a:t>in its </a:t>
            </a:r>
            <a:r>
              <a:rPr lang="en-US" sz="2000" dirty="0">
                <a:latin typeface="Arial" charset="0"/>
                <a:cs typeface="Arial" charset="0"/>
              </a:rPr>
              <a:t>totality (no subpart of the proposal will be awarded</a:t>
            </a:r>
            <a:r>
              <a:rPr lang="en-US" sz="2000" dirty="0" smtClean="0">
                <a:latin typeface="Arial" charset="0"/>
                <a:cs typeface="Arial" charset="0"/>
              </a:rPr>
              <a:t>).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CD8C-CD3D-4878-A166-9FEC47A8B7D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685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Terms of </a:t>
            </a:r>
            <a:r>
              <a:rPr lang="en-US" b="1" dirty="0" smtClean="0"/>
              <a:t>Access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 algn="just"/>
            <a:r>
              <a:rPr lang="en-US" b="1" dirty="0" smtClean="0"/>
              <a:t>REPORTING</a:t>
            </a:r>
            <a:r>
              <a:rPr lang="en-US" dirty="0"/>
              <a:t>: </a:t>
            </a:r>
            <a:r>
              <a:rPr lang="en-US" sz="1800" dirty="0"/>
              <a:t>providing a final report on the results obtained* is a mandatory condition to access PRACE resources </a:t>
            </a:r>
            <a:endParaRPr lang="en-US" sz="1800" dirty="0" smtClean="0"/>
          </a:p>
          <a:p>
            <a:pPr lvl="1" algn="just"/>
            <a:endParaRPr lang="en-GB" sz="1300" dirty="0"/>
          </a:p>
          <a:p>
            <a:pPr lvl="1" algn="just"/>
            <a:r>
              <a:rPr lang="en-US" sz="2000" dirty="0"/>
              <a:t>No </a:t>
            </a:r>
            <a:r>
              <a:rPr lang="en-US" sz="2000" b="1" dirty="0"/>
              <a:t>EXTENSION</a:t>
            </a:r>
            <a:r>
              <a:rPr lang="en-US" sz="2000" dirty="0"/>
              <a:t> </a:t>
            </a:r>
            <a:r>
              <a:rPr lang="en-US" sz="2000" dirty="0" smtClean="0"/>
              <a:t>: </a:t>
            </a:r>
            <a:r>
              <a:rPr lang="en-US" sz="2000" dirty="0"/>
              <a:t>exception </a:t>
            </a:r>
            <a:r>
              <a:rPr lang="en-US" sz="2000" dirty="0" smtClean="0"/>
              <a:t>possible in </a:t>
            </a:r>
            <a:r>
              <a:rPr lang="en-US" sz="2000" dirty="0"/>
              <a:t>time only &amp; only in case of unforeseen technical issues</a:t>
            </a:r>
          </a:p>
          <a:p>
            <a:pPr marL="457200" lvl="1" indent="0" algn="just">
              <a:buNone/>
            </a:pPr>
            <a:endParaRPr lang="nl-NL" b="1" dirty="0" smtClean="0"/>
          </a:p>
          <a:p>
            <a:pPr lvl="1" algn="just"/>
            <a:r>
              <a:rPr lang="en-GB" b="1" dirty="0" smtClean="0"/>
              <a:t>ACKNOWLEDGEMENT</a:t>
            </a:r>
            <a:r>
              <a:rPr lang="en-GB" dirty="0"/>
              <a:t>: </a:t>
            </a:r>
            <a:r>
              <a:rPr lang="en-US" dirty="0"/>
              <a:t>applicants must </a:t>
            </a:r>
            <a:r>
              <a:rPr lang="en-US" b="1" dirty="0"/>
              <a:t>acknowledge PRACE</a:t>
            </a:r>
            <a:r>
              <a:rPr lang="en-US" dirty="0"/>
              <a:t> in all publications that describe results obtained using PRACE </a:t>
            </a:r>
            <a:r>
              <a:rPr lang="en-US" dirty="0" smtClean="0"/>
              <a:t>resources, using the text </a:t>
            </a:r>
            <a:r>
              <a:rPr lang="en-US" dirty="0"/>
              <a:t>specified in the </a:t>
            </a:r>
            <a:r>
              <a:rPr lang="en-US" dirty="0">
                <a:hlinkClick r:id="rId3"/>
              </a:rPr>
              <a:t>"Guide for Applicants to Tier-0 </a:t>
            </a:r>
            <a:r>
              <a:rPr lang="en-US" dirty="0" smtClean="0">
                <a:hlinkClick r:id="rId3"/>
              </a:rPr>
              <a:t>Resources”</a:t>
            </a:r>
            <a:r>
              <a:rPr lang="en-US" dirty="0"/>
              <a:t> </a:t>
            </a:r>
            <a:r>
              <a:rPr lang="en-US" dirty="0" smtClean="0"/>
              <a:t>section 4.2.</a:t>
            </a:r>
          </a:p>
          <a:p>
            <a:pPr marL="457200" lvl="1" indent="0" algn="just">
              <a:buNone/>
            </a:pPr>
            <a:endParaRPr lang="en-US" dirty="0" smtClean="0"/>
          </a:p>
          <a:p>
            <a:pPr lvl="1" algn="just"/>
            <a:r>
              <a:rPr lang="en-US" b="1" dirty="0" smtClean="0"/>
              <a:t>DISSEMINATION</a:t>
            </a:r>
            <a:r>
              <a:rPr lang="en-US" dirty="0"/>
              <a:t>: applicants allow PRACE to publish the final report of the </a:t>
            </a:r>
            <a:r>
              <a:rPr lang="en-US" dirty="0" smtClean="0"/>
              <a:t>project (please check specific conditions), and should provide some material for additional dissemination activities (slides, pictures, reference of publications with work executed in PRACE systems).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CD8C-CD3D-4878-A166-9FEC47A8B7DD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05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08" y="1340768"/>
            <a:ext cx="8229600" cy="1143000"/>
          </a:xfrm>
        </p:spPr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Fairness</a:t>
            </a:r>
          </a:p>
          <a:p>
            <a:r>
              <a:rPr lang="en-US" dirty="0" smtClean="0"/>
              <a:t>No parallel assessment </a:t>
            </a:r>
          </a:p>
          <a:p>
            <a:r>
              <a:rPr lang="en-US" dirty="0" smtClean="0"/>
              <a:t>Expert reviews</a:t>
            </a:r>
          </a:p>
          <a:p>
            <a:r>
              <a:rPr lang="en-US" dirty="0" smtClean="0"/>
              <a:t>Confidentiality </a:t>
            </a:r>
          </a:p>
          <a:p>
            <a:r>
              <a:rPr lang="en-US" dirty="0" smtClean="0"/>
              <a:t>Right to reply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1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Technical Assessment</a:t>
            </a:r>
          </a:p>
          <a:p>
            <a:pPr lvl="1"/>
            <a:r>
              <a:rPr lang="en-US" dirty="0" smtClean="0"/>
              <a:t>Need to use PRACE resources</a:t>
            </a:r>
          </a:p>
          <a:p>
            <a:pPr lvl="1"/>
            <a:r>
              <a:rPr lang="en-US" dirty="0" smtClean="0"/>
              <a:t>Software availability</a:t>
            </a:r>
          </a:p>
          <a:p>
            <a:pPr lvl="1"/>
            <a:r>
              <a:rPr lang="en-US" dirty="0" smtClean="0"/>
              <a:t>Feasibility</a:t>
            </a:r>
          </a:p>
          <a:p>
            <a:r>
              <a:rPr lang="en-US" dirty="0" smtClean="0"/>
              <a:t>Scientific Assessment</a:t>
            </a:r>
          </a:p>
          <a:p>
            <a:pPr lvl="1"/>
            <a:r>
              <a:rPr lang="en-US" dirty="0"/>
              <a:t>Scientific excellence, Novelty and transformative qualities, Relevance to the call, Methodology, Dissemination, Management.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3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Multi Year Access (two year access with intermediate assessment)</a:t>
            </a:r>
          </a:p>
          <a:p>
            <a:r>
              <a:rPr lang="en-US" dirty="0" smtClean="0"/>
              <a:t>Industrial Access (parts of the normal access, companies eligible for open research)</a:t>
            </a:r>
          </a:p>
          <a:p>
            <a:r>
              <a:rPr lang="en-US" dirty="0" smtClean="0"/>
              <a:t>SHAPE </a:t>
            </a:r>
            <a:r>
              <a:rPr lang="en-US" dirty="0" err="1" smtClean="0"/>
              <a:t>Programme</a:t>
            </a:r>
            <a:r>
              <a:rPr lang="en-US" dirty="0" smtClean="0"/>
              <a:t> (support to SME for the use of HPC)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2978-BC7B-4FE7-BF31-B0666140F633}" type="datetime1">
              <a:rPr lang="en-GB" smtClean="0"/>
              <a:t>25/11/14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9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4"/>
            <a:ext cx="8229600" cy="5234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Further reading @</a:t>
            </a:r>
          </a:p>
          <a:p>
            <a:pPr marL="0" indent="0" algn="ctr">
              <a:buNone/>
            </a:pPr>
            <a:r>
              <a:rPr lang="en-GB" dirty="0" err="1">
                <a:hlinkClick r:id="rId3"/>
              </a:rPr>
              <a:t>www.prace-ri.eu</a:t>
            </a:r>
            <a:r>
              <a:rPr lang="en-GB" dirty="0">
                <a:hlinkClick r:id="rId3"/>
              </a:rPr>
              <a:t>/How-to-apply</a:t>
            </a:r>
            <a:endParaRPr lang="en-GB" dirty="0"/>
          </a:p>
          <a:p>
            <a:pPr marL="0" indent="0">
              <a:buNone/>
            </a:pPr>
            <a:endParaRPr lang="en-GB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rgbClr val="367CBB"/>
                </a:solidFill>
                <a:latin typeface="Arial" charset="0"/>
                <a:cs typeface="Arial" charset="0"/>
              </a:rPr>
              <a:t>Terms of reference of Open calls @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www.prace-ri.eu/Call-Announcements</a:t>
            </a:r>
            <a:endParaRPr lang="en-US" dirty="0"/>
          </a:p>
          <a:p>
            <a:pPr marL="0" indent="0" algn="ctr">
              <a:buNone/>
            </a:pPr>
            <a:endParaRPr lang="en-GB" u="sng" dirty="0" smtClean="0"/>
          </a:p>
          <a:p>
            <a:pPr marL="0" indent="0" algn="ctr">
              <a:buNone/>
            </a:pP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Not able to get the information on the web, further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questions </a:t>
            </a:r>
          </a:p>
          <a:p>
            <a:pPr marL="0" indent="0" algn="ctr">
              <a:buNone/>
            </a:pPr>
            <a:r>
              <a:rPr lang="en-GB" dirty="0" err="1">
                <a:hlinkClick r:id="rId5"/>
              </a:rPr>
              <a:t>peer-review@prace-ri.eu</a:t>
            </a:r>
            <a:endParaRPr lang="en-GB" dirty="0"/>
          </a:p>
          <a:p>
            <a:pPr marL="0" indent="0" algn="ctr">
              <a:buNone/>
            </a:pPr>
            <a:r>
              <a:rPr lang="fr-BE" u="sng" dirty="0" smtClean="0"/>
              <a:t/>
            </a:r>
            <a:br>
              <a:rPr lang="fr-BE" u="sng" dirty="0" smtClean="0"/>
            </a:br>
            <a:endParaRPr lang="fr-BE" u="sng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4625"/>
            <a:ext cx="420490" cy="476250"/>
          </a:xfrm>
          <a:prstGeom prst="rect">
            <a:avLst/>
          </a:prstGeom>
        </p:spPr>
        <p:txBody>
          <a:bodyPr/>
          <a:lstStyle/>
          <a:p>
            <a:fld id="{7FFB1FDA-5729-4F80-B1D0-C58855F6D587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59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Get Access to PRACE resources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Ioannis</a:t>
            </a:r>
            <a:r>
              <a:rPr lang="en-GB" dirty="0" smtClean="0"/>
              <a:t> </a:t>
            </a:r>
            <a:r>
              <a:rPr lang="en-GB" dirty="0" err="1" smtClean="0"/>
              <a:t>Liabotis</a:t>
            </a:r>
            <a:endParaRPr lang="en-GB" dirty="0" smtClean="0"/>
          </a:p>
          <a:p>
            <a:r>
              <a:rPr lang="en-GB" dirty="0" err="1" smtClean="0"/>
              <a:t>Iliaboti</a:t>
            </a:r>
            <a:r>
              <a:rPr lang="en-GB" dirty="0" smtClean="0"/>
              <a:t> &lt;at&gt; </a:t>
            </a:r>
            <a:r>
              <a:rPr lang="en-GB" dirty="0" err="1" smtClean="0"/>
              <a:t>grnet</a:t>
            </a:r>
            <a:r>
              <a:rPr lang="en-GB" dirty="0" smtClean="0"/>
              <a:t> &lt;dot&gt; gr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4FB04-1A68-4537-B256-6B82F00EF2DF}" type="datetime1">
              <a:rPr lang="en-GB" smtClean="0"/>
              <a:t>24/11/14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PRACE Autumn School 2014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2F6A-383D-4658-9E2E-503D2246636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63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PRACE?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424936" cy="410368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</a:t>
            </a:r>
            <a:r>
              <a:rPr lang="en-GB" b="1" dirty="0" smtClean="0"/>
              <a:t>sustainable</a:t>
            </a:r>
            <a:r>
              <a:rPr lang="en-GB" dirty="0" smtClean="0"/>
              <a:t> European HPC </a:t>
            </a:r>
            <a:r>
              <a:rPr lang="en-GB" dirty="0"/>
              <a:t>R</a:t>
            </a:r>
            <a:r>
              <a:rPr lang="en-GB" dirty="0" smtClean="0"/>
              <a:t>esearch infrastructure (PRACE-RI)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b="1" dirty="0" smtClean="0"/>
              <a:t>single European </a:t>
            </a:r>
            <a:r>
              <a:rPr lang="en-GB" dirty="0" smtClean="0"/>
              <a:t>entity for researchers to gain access to </a:t>
            </a:r>
            <a:r>
              <a:rPr lang="en-GB" b="1" dirty="0" smtClean="0"/>
              <a:t>European HPC resources</a:t>
            </a:r>
          </a:p>
          <a:p>
            <a:endParaRPr lang="en-GB" dirty="0" smtClean="0"/>
          </a:p>
          <a:p>
            <a:r>
              <a:rPr lang="en-GB" dirty="0" smtClean="0"/>
              <a:t>Offering access to HPC resources through a </a:t>
            </a:r>
            <a:r>
              <a:rPr lang="en-GB" b="1" dirty="0" smtClean="0"/>
              <a:t>single</a:t>
            </a:r>
            <a:r>
              <a:rPr lang="en-GB" dirty="0" smtClean="0"/>
              <a:t> and </a:t>
            </a:r>
            <a:r>
              <a:rPr lang="en-GB" b="1" dirty="0" smtClean="0"/>
              <a:t>fair</a:t>
            </a:r>
            <a:r>
              <a:rPr lang="en-GB" dirty="0"/>
              <a:t> </a:t>
            </a:r>
            <a:r>
              <a:rPr lang="en-GB" dirty="0" smtClean="0"/>
              <a:t>pan-European </a:t>
            </a:r>
            <a:r>
              <a:rPr lang="en-GB" b="1" dirty="0" smtClean="0"/>
              <a:t>peer review process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CD8C-CD3D-4878-A166-9FEC47A8B7D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6768752" cy="792088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19317B"/>
                </a:solidFill>
              </a:rPr>
              <a:t>Which are the HPC resources available through PRACE?</a:t>
            </a:r>
            <a:endParaRPr lang="en-US" cap="none" dirty="0">
              <a:solidFill>
                <a:srgbClr val="19317B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139E-A016-406E-873B-1D60096940C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59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liennummernplatzhalter 3"/>
          <p:cNvSpPr txBox="1">
            <a:spLocks noGrp="1"/>
          </p:cNvSpPr>
          <p:nvPr/>
        </p:nvSpPr>
        <p:spPr bwMode="auto">
          <a:xfrm>
            <a:off x="6891338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70F92CD-AB5A-4CB9-94B8-01E7F82B4788}" type="slidenum">
              <a:rPr lang="fi-FI" sz="1400"/>
              <a:pPr algn="r"/>
              <a:t>5</a:t>
            </a:fld>
            <a:endParaRPr lang="fi-FI" sz="140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7902" y="1268765"/>
            <a:ext cx="7315200" cy="777875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367CBB"/>
                </a:solidFill>
                <a:latin typeface="Helvetica"/>
                <a:cs typeface="Helvetica"/>
              </a:rPr>
              <a:t>Tier-0 </a:t>
            </a:r>
            <a:r>
              <a:rPr lang="de-DE" sz="2400" b="1" dirty="0" err="1">
                <a:solidFill>
                  <a:srgbClr val="367CBB"/>
                </a:solidFill>
                <a:latin typeface="Helvetica"/>
                <a:cs typeface="Helvetica"/>
              </a:rPr>
              <a:t>Petaflop-Capability</a:t>
            </a:r>
            <a:r>
              <a:rPr lang="de-DE" sz="2400" b="1" dirty="0">
                <a:solidFill>
                  <a:srgbClr val="367CBB"/>
                </a:solidFill>
                <a:latin typeface="Helvetica"/>
                <a:cs typeface="Helvetica"/>
              </a:rPr>
              <a:t> in PRACE</a:t>
            </a:r>
            <a:endParaRPr lang="en-GB" sz="2400" b="1" dirty="0">
              <a:solidFill>
                <a:srgbClr val="367CBB"/>
              </a:solidFill>
              <a:latin typeface="Helvetica"/>
              <a:cs typeface="Helvetica"/>
            </a:endParaRPr>
          </a:p>
        </p:txBody>
      </p:sp>
      <p:pic>
        <p:nvPicPr>
          <p:cNvPr id="91139" name="Picture 9" descr="Cu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713" y="2114556"/>
            <a:ext cx="191928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91" y="4552956"/>
            <a:ext cx="23209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10" descr="JUGENE_46"/>
          <p:cNvPicPr>
            <a:picLocks noChangeAspect="1" noChangeArrowheads="1"/>
          </p:cNvPicPr>
          <p:nvPr/>
        </p:nvPicPr>
        <p:blipFill>
          <a:blip r:embed="rId5" cstate="print"/>
          <a:srcRect t="24419"/>
          <a:stretch>
            <a:fillRect/>
          </a:stretch>
        </p:blipFill>
        <p:spPr bwMode="auto">
          <a:xfrm>
            <a:off x="323853" y="2114550"/>
            <a:ext cx="290195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Grafik 4" descr="Hermi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9535" y="4508500"/>
            <a:ext cx="3889376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323850" y="3716339"/>
            <a:ext cx="2879725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GB" sz="1400" b="1" dirty="0" err="1"/>
              <a:t>BlueGene</a:t>
            </a:r>
            <a:r>
              <a:rPr lang="en-GB" sz="1400" b="1" dirty="0"/>
              <a:t>/</a:t>
            </a:r>
            <a:r>
              <a:rPr lang="en-GB" sz="1400" b="1" dirty="0" smtClean="0"/>
              <a:t>P</a:t>
            </a:r>
            <a:r>
              <a:rPr lang="en-GB" sz="1400" dirty="0" smtClean="0"/>
              <a:t> </a:t>
            </a:r>
            <a:r>
              <a:rPr lang="de-DE" sz="1400" b="1" dirty="0">
                <a:solidFill>
                  <a:srgbClr val="E67E04"/>
                </a:solidFill>
              </a:rPr>
              <a:t>5.87 </a:t>
            </a:r>
            <a:r>
              <a:rPr lang="de-DE" sz="1400" b="1" dirty="0" err="1">
                <a:solidFill>
                  <a:srgbClr val="E67E04"/>
                </a:solidFill>
              </a:rPr>
              <a:t>Petaflop</a:t>
            </a:r>
            <a:r>
              <a:rPr lang="de-DE" sz="1400" b="1" dirty="0">
                <a:solidFill>
                  <a:srgbClr val="E67E04"/>
                </a:solidFill>
              </a:rPr>
              <a:t>/s </a:t>
            </a:r>
            <a:r>
              <a:rPr lang="en-GB" sz="1400" dirty="0" err="1" smtClean="0"/>
              <a:t>PRACE@GCS@Jülich</a:t>
            </a:r>
            <a:endParaRPr lang="en-GB" sz="1400" dirty="0"/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>
            <a:off x="3556390" y="3789364"/>
            <a:ext cx="2677333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tx2"/>
              </a:buClr>
              <a:buFont typeface="Wingdings" charset="0"/>
              <a:buNone/>
              <a:defRPr/>
            </a:pP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>Bull Cluster </a:t>
            </a:r>
            <a:r>
              <a:rPr lang="en-GB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Curie </a:t>
            </a:r>
            <a:r>
              <a:rPr lang="en-US" sz="1400" b="1" dirty="0">
                <a:solidFill>
                  <a:srgbClr val="E67E04"/>
                </a:solidFill>
              </a:rPr>
              <a:t>1.8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/s</a:t>
            </a:r>
            <a:r>
              <a:rPr lang="en-US" sz="1400" b="1" dirty="0">
                <a:solidFill>
                  <a:srgbClr val="C5073D"/>
                </a:solidFill>
              </a:rPr>
              <a:t> </a:t>
            </a:r>
            <a:endParaRPr lang="en-GB" sz="1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1" algn="ctr" eaLnBrk="0" hangingPunct="0">
              <a:spcBef>
                <a:spcPts val="0"/>
              </a:spcBef>
              <a:buClr>
                <a:schemeClr val="tx2"/>
              </a:buClr>
              <a:buFont typeface="Wingdings" charset="0"/>
              <a:buNone/>
              <a:defRPr/>
            </a:pPr>
            <a:r>
              <a:rPr lang="en-GB" sz="1400" dirty="0" smtClean="0">
                <a:latin typeface="Arial" charset="0"/>
                <a:ea typeface="ＭＳ Ｐゴシック" charset="0"/>
                <a:cs typeface="ＭＳ Ｐゴシック" charset="0"/>
              </a:rPr>
              <a:t>PRACE</a:t>
            </a:r>
            <a:r>
              <a:rPr lang="en-GB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@</a:t>
            </a:r>
            <a:r>
              <a:rPr lang="en-GB" sz="1400" dirty="0" smtClean="0">
                <a:latin typeface="Arial" charset="0"/>
                <a:ea typeface="ＭＳ Ｐゴシック" charset="0"/>
                <a:cs typeface="ＭＳ Ｐゴシック" charset="0"/>
              </a:rPr>
              <a:t>GENCI@CEA</a:t>
            </a: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3665" name="Rectangle 17"/>
          <p:cNvSpPr>
            <a:spLocks noChangeArrowheads="1"/>
          </p:cNvSpPr>
          <p:nvPr/>
        </p:nvSpPr>
        <p:spPr bwMode="auto">
          <a:xfrm>
            <a:off x="250828" y="6237294"/>
            <a:ext cx="2881313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tx2"/>
              </a:buClr>
              <a:buFont typeface="Wingdings" charset="0"/>
              <a:buNone/>
              <a:defRPr/>
            </a:pPr>
            <a:r>
              <a:rPr lang="en-GB" sz="1400" b="1" dirty="0">
                <a:latin typeface="Arial" charset="0"/>
                <a:ea typeface="ＭＳ Ｐゴシック" charset="0"/>
                <a:cs typeface="ＭＳ Ｐゴシック" charset="0"/>
              </a:rPr>
              <a:t>CRAY </a:t>
            </a:r>
            <a:r>
              <a:rPr lang="en-GB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HORNET </a:t>
            </a:r>
            <a:r>
              <a:rPr lang="en-US" sz="1400" b="1" dirty="0" smtClean="0">
                <a:solidFill>
                  <a:srgbClr val="E67E04"/>
                </a:solidFill>
              </a:rPr>
              <a:t>4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</a:t>
            </a:r>
            <a:r>
              <a:rPr lang="en-US" sz="1400" b="1" dirty="0" smtClean="0">
                <a:solidFill>
                  <a:srgbClr val="E67E04"/>
                </a:solidFill>
              </a:rPr>
              <a:t>s  </a:t>
            </a:r>
            <a:r>
              <a:rPr lang="en-GB" sz="1400" b="1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1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400" dirty="0" smtClean="0">
                <a:latin typeface="Arial" charset="0"/>
                <a:ea typeface="ＭＳ Ｐゴシック" charset="0"/>
                <a:cs typeface="ＭＳ Ｐゴシック" charset="0"/>
              </a:rPr>
              <a:t>PRACE@GCS@HLRS</a:t>
            </a:r>
            <a:endParaRPr lang="en-GB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3666" name="Rectangle 18"/>
          <p:cNvSpPr>
            <a:spLocks noChangeArrowheads="1"/>
          </p:cNvSpPr>
          <p:nvPr/>
        </p:nvSpPr>
        <p:spPr bwMode="auto">
          <a:xfrm>
            <a:off x="3635378" y="6294444"/>
            <a:ext cx="2952750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IBM </a:t>
            </a:r>
            <a:r>
              <a:rPr lang="en-GB" sz="14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SuperMUC</a:t>
            </a:r>
            <a:r>
              <a:rPr lang="en-GB" sz="14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>
                <a:solidFill>
                  <a:srgbClr val="E67E04"/>
                </a:solidFill>
              </a:rPr>
              <a:t>3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/s </a:t>
            </a:r>
            <a:r>
              <a:rPr lang="en-GB" sz="1400" b="1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1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400" dirty="0" smtClean="0">
                <a:latin typeface="Arial" charset="0"/>
                <a:ea typeface="ＭＳ Ｐゴシック" charset="0"/>
                <a:cs typeface="ＭＳ Ｐゴシック" charset="0"/>
              </a:rPr>
              <a:t>PRACE@GCS@LRZ</a:t>
            </a:r>
            <a:endParaRPr lang="de-DE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3668" name="Rectangle 20"/>
          <p:cNvSpPr>
            <a:spLocks noChangeArrowheads="1"/>
          </p:cNvSpPr>
          <p:nvPr/>
        </p:nvSpPr>
        <p:spPr bwMode="auto">
          <a:xfrm>
            <a:off x="6588127" y="6300794"/>
            <a:ext cx="2520950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ctr" eaLnBrk="0" hangingPunct="0">
              <a:spcBef>
                <a:spcPts val="0"/>
              </a:spcBef>
              <a:buClr>
                <a:schemeClr val="tx2"/>
              </a:buClr>
              <a:buFont typeface="Wingdings" charset="0"/>
              <a:buNone/>
              <a:defRPr/>
            </a:pPr>
            <a:r>
              <a:rPr lang="en-GB" sz="1400" b="1" dirty="0" err="1" smtClean="0">
                <a:ea typeface="ＭＳ Ｐゴシック" charset="0"/>
                <a:cs typeface="ＭＳ Ｐゴシック" charset="0"/>
              </a:rPr>
              <a:t>MareNostrum</a:t>
            </a:r>
            <a:r>
              <a:rPr lang="en-GB" sz="14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>
                <a:solidFill>
                  <a:srgbClr val="E67E04"/>
                </a:solidFill>
              </a:rPr>
              <a:t>1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/s </a:t>
            </a: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1400" dirty="0">
                <a:latin typeface="Arial" charset="0"/>
                <a:ea typeface="ＭＳ Ｐゴシック" charset="0"/>
                <a:cs typeface="ＭＳ Ｐゴシック" charset="0"/>
              </a:rPr>
              <a:t>PRACE@BSC</a:t>
            </a:r>
          </a:p>
        </p:txBody>
      </p:sp>
      <p:pic>
        <p:nvPicPr>
          <p:cNvPr id="91151" name="Bild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6068" y="2132861"/>
            <a:ext cx="2042370" cy="164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2" name="Textfeld 3"/>
          <p:cNvSpPr txBox="1">
            <a:spLocks noChangeArrowheads="1"/>
          </p:cNvSpPr>
          <p:nvPr/>
        </p:nvSpPr>
        <p:spPr bwMode="auto">
          <a:xfrm>
            <a:off x="6185422" y="3769743"/>
            <a:ext cx="2736304" cy="5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400" b="1" dirty="0" smtClean="0"/>
              <a:t> </a:t>
            </a:r>
            <a:r>
              <a:rPr lang="de-DE" sz="1400" b="1" dirty="0" err="1"/>
              <a:t>BlueGene</a:t>
            </a:r>
            <a:r>
              <a:rPr lang="de-DE" sz="1400" b="1" dirty="0"/>
              <a:t>/</a:t>
            </a:r>
            <a:r>
              <a:rPr lang="de-DE" sz="1400" b="1" dirty="0" smtClean="0"/>
              <a:t>Q </a:t>
            </a:r>
            <a:r>
              <a:rPr lang="en-US" sz="1400" b="1" dirty="0">
                <a:solidFill>
                  <a:srgbClr val="E67E04"/>
                </a:solidFill>
              </a:rPr>
              <a:t>1 </a:t>
            </a:r>
            <a:r>
              <a:rPr lang="en-US" sz="1400" b="1" dirty="0" err="1">
                <a:solidFill>
                  <a:srgbClr val="E67E04"/>
                </a:solidFill>
              </a:rPr>
              <a:t>Petaflop</a:t>
            </a:r>
            <a:r>
              <a:rPr lang="en-US" sz="1400" b="1" dirty="0">
                <a:solidFill>
                  <a:srgbClr val="E67E04"/>
                </a:solidFill>
              </a:rPr>
              <a:t>/s </a:t>
            </a:r>
            <a:r>
              <a:rPr lang="de-DE" sz="1400" b="1" dirty="0"/>
              <a:t/>
            </a:r>
            <a:br>
              <a:rPr lang="de-DE" sz="1400" b="1" dirty="0"/>
            </a:br>
            <a:r>
              <a:rPr lang="de-DE" sz="1400" dirty="0" smtClean="0"/>
              <a:t>PRACE@CINECA</a:t>
            </a:r>
            <a:endParaRPr lang="de-DE" sz="1400" dirty="0"/>
          </a:p>
        </p:txBody>
      </p:sp>
      <p:pic>
        <p:nvPicPr>
          <p:cNvPr id="91149" name="Bild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4956175"/>
            <a:ext cx="29733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83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6768752" cy="792088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19317B"/>
                </a:solidFill>
              </a:rPr>
              <a:t>How can researchers access the HPC resources available via PRACE?</a:t>
            </a:r>
            <a:endParaRPr lang="en-US" cap="none" dirty="0">
              <a:solidFill>
                <a:srgbClr val="19317B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4139E-A016-406E-873B-1D60096940C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02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/>
              <a:t>types of resource </a:t>
            </a:r>
            <a:r>
              <a:rPr lang="en-GB" dirty="0" smtClean="0"/>
              <a:t>allocations</a:t>
            </a:r>
            <a:endParaRPr lang="en-GB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496944" cy="4581128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GB" sz="2800" dirty="0" smtClean="0"/>
              <a:t>Preparatory </a:t>
            </a:r>
            <a:r>
              <a:rPr lang="en-GB" sz="2800" dirty="0" smtClean="0"/>
              <a:t>Access (for development and scaling of codes) </a:t>
            </a:r>
            <a:r>
              <a:rPr lang="en-GB" sz="2800" dirty="0" smtClean="0"/>
              <a:t>: </a:t>
            </a:r>
          </a:p>
          <a:p>
            <a:pPr lvl="1"/>
            <a:r>
              <a:rPr lang="en-GB" sz="2000" dirty="0" smtClean="0"/>
              <a:t>permanently opens with regular quarterly cut-off dates </a:t>
            </a:r>
            <a:br>
              <a:rPr lang="en-GB" sz="2000" dirty="0" smtClean="0"/>
            </a:br>
            <a:r>
              <a:rPr lang="en-GB" sz="2000" dirty="0" smtClean="0"/>
              <a:t>(March-June-September-Dec)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lvl="1"/>
            <a:r>
              <a:rPr lang="en-GB" sz="2000" dirty="0"/>
              <a:t>Intended </a:t>
            </a:r>
            <a:r>
              <a:rPr lang="en-GB" sz="2000" dirty="0" smtClean="0"/>
              <a:t>to prepare proposals for </a:t>
            </a:r>
            <a:r>
              <a:rPr lang="en-GB" sz="2000" dirty="0"/>
              <a:t>Project </a:t>
            </a:r>
            <a:r>
              <a:rPr lang="en-GB" sz="2000" dirty="0" smtClean="0"/>
              <a:t>Access</a:t>
            </a:r>
            <a:endParaRPr lang="en-GB" sz="2000" dirty="0"/>
          </a:p>
          <a:p>
            <a:pPr lvl="2"/>
            <a:r>
              <a:rPr lang="en-GB" sz="1800" dirty="0" smtClean="0"/>
              <a:t>For testing</a:t>
            </a:r>
            <a:r>
              <a:rPr lang="en-GB" sz="1800" dirty="0"/>
              <a:t>, developing </a:t>
            </a:r>
            <a:r>
              <a:rPr lang="en-GB" sz="1800" dirty="0" smtClean="0"/>
              <a:t>improving and optimizing codes with </a:t>
            </a:r>
            <a:r>
              <a:rPr lang="en-GB" sz="1800" dirty="0"/>
              <a:t>or without support </a:t>
            </a:r>
            <a:endParaRPr lang="en-GB" sz="1800" dirty="0" smtClean="0"/>
          </a:p>
          <a:p>
            <a:pPr lvl="2"/>
            <a:r>
              <a:rPr lang="en-GB" sz="1800" dirty="0" smtClean="0"/>
              <a:t>Not for production runs</a:t>
            </a:r>
          </a:p>
          <a:p>
            <a:pPr marL="914400" lvl="2" indent="0">
              <a:buNone/>
            </a:pPr>
            <a:endParaRPr lang="en-GB" sz="1800" dirty="0"/>
          </a:p>
          <a:p>
            <a:pPr lvl="1"/>
            <a:r>
              <a:rPr lang="en-GB" sz="2000" dirty="0" smtClean="0"/>
              <a:t>3 types of categories: </a:t>
            </a:r>
          </a:p>
          <a:p>
            <a:pPr lvl="2"/>
            <a:r>
              <a:rPr lang="en-GB" sz="1800" dirty="0" smtClean="0"/>
              <a:t>testing scalability: Type A, allocation  for 2 months</a:t>
            </a:r>
          </a:p>
          <a:p>
            <a:pPr lvl="2"/>
            <a:r>
              <a:rPr lang="en-GB" sz="1800" dirty="0" smtClean="0"/>
              <a:t>Code development or optimisation:</a:t>
            </a:r>
          </a:p>
          <a:p>
            <a:pPr lvl="3"/>
            <a:r>
              <a:rPr lang="en-GB" dirty="0"/>
              <a:t>Type B, allocation for 6 months</a:t>
            </a:r>
          </a:p>
          <a:p>
            <a:pPr lvl="3"/>
            <a:r>
              <a:rPr lang="en-GB" dirty="0"/>
              <a:t>Type </a:t>
            </a:r>
            <a:r>
              <a:rPr lang="en-GB" dirty="0" smtClean="0"/>
              <a:t>C, </a:t>
            </a:r>
            <a:r>
              <a:rPr lang="en-GB" dirty="0"/>
              <a:t>allocation for 6 </a:t>
            </a:r>
            <a:r>
              <a:rPr lang="en-GB" dirty="0" smtClean="0"/>
              <a:t>months, including support</a:t>
            </a:r>
          </a:p>
          <a:p>
            <a:pPr marL="1371600" lvl="3" indent="0">
              <a:buNone/>
            </a:pPr>
            <a:endParaRPr lang="en-GB" dirty="0"/>
          </a:p>
          <a:p>
            <a:pPr lvl="1"/>
            <a:r>
              <a:rPr lang="en-GB" sz="2000" dirty="0" smtClean="0"/>
              <a:t>fixed amount of resources for awarded proposals from 50 to 250k CPU hours, depending on the system</a:t>
            </a:r>
            <a:endParaRPr lang="en-GB" sz="20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CD8C-CD3D-4878-A166-9FEC47A8B7D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64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Technical </a:t>
            </a:r>
            <a:r>
              <a:rPr lang="en-GB" b="1" dirty="0" smtClean="0">
                <a:solidFill>
                  <a:srgbClr val="0070C0"/>
                </a:solidFill>
              </a:rPr>
              <a:t>review only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46449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Evaluation process lasts for 6 working weeks</a:t>
            </a:r>
          </a:p>
          <a:p>
            <a:pPr lvl="1"/>
            <a:r>
              <a:rPr lang="en-GB" sz="2000" dirty="0" smtClean="0"/>
              <a:t>Eligibility check + applicants </a:t>
            </a:r>
            <a:r>
              <a:rPr lang="en-GB" sz="2000" dirty="0" smtClean="0"/>
              <a:t>corrections ( 2 days after the cut-off date)</a:t>
            </a:r>
            <a:endParaRPr lang="en-GB" sz="2000" dirty="0" smtClean="0"/>
          </a:p>
          <a:p>
            <a:pPr lvl="1"/>
            <a:r>
              <a:rPr lang="en-GB" dirty="0" smtClean="0"/>
              <a:t>Technical </a:t>
            </a:r>
            <a:r>
              <a:rPr lang="en-GB" dirty="0" smtClean="0"/>
              <a:t>review </a:t>
            </a:r>
            <a:endParaRPr lang="en-GB" dirty="0" smtClean="0"/>
          </a:p>
          <a:p>
            <a:pPr lvl="1"/>
            <a:r>
              <a:rPr lang="en-GB" dirty="0" smtClean="0"/>
              <a:t>Evaluation check and BoD decision  </a:t>
            </a:r>
          </a:p>
          <a:p>
            <a:pPr lvl="1"/>
            <a:r>
              <a:rPr lang="en-GB" dirty="0" smtClean="0"/>
              <a:t>HM information on awarded proposals and letters sent to </a:t>
            </a:r>
            <a:r>
              <a:rPr lang="en-GB" dirty="0" smtClean="0"/>
              <a:t>applicants (</a:t>
            </a:r>
            <a:r>
              <a:rPr lang="en-GB" dirty="0" err="1" smtClean="0"/>
              <a:t>approx</a:t>
            </a:r>
            <a:r>
              <a:rPr lang="en-GB" dirty="0" smtClean="0"/>
              <a:t> 30 days after cut off)</a:t>
            </a:r>
            <a:endParaRPr lang="en-GB" dirty="0" smtClean="0"/>
          </a:p>
          <a:p>
            <a:pPr lvl="1"/>
            <a:r>
              <a:rPr lang="en-GB" sz="2000" dirty="0" smtClean="0"/>
              <a:t>Awarded applicant contacted by technical team to arrange setting up an account</a:t>
            </a:r>
          </a:p>
          <a:p>
            <a:endParaRPr lang="en-GB" sz="2000" dirty="0" smtClean="0"/>
          </a:p>
          <a:p>
            <a:r>
              <a:rPr lang="en-GB" sz="2000" dirty="0" smtClean="0"/>
              <a:t>Start </a:t>
            </a:r>
            <a:r>
              <a:rPr lang="en-GB" sz="2000" dirty="0" smtClean="0"/>
              <a:t>date of awarded projects </a:t>
            </a:r>
            <a:r>
              <a:rPr lang="en-GB" sz="2000" dirty="0" err="1" smtClean="0"/>
              <a:t>aprox</a:t>
            </a:r>
            <a:r>
              <a:rPr lang="en-GB" sz="2000" dirty="0" smtClean="0"/>
              <a:t>. 45 days after the cut-off </a:t>
            </a:r>
            <a:r>
              <a:rPr lang="en-GB" sz="2000" dirty="0" smtClean="0"/>
              <a:t>date</a:t>
            </a:r>
            <a:endParaRPr lang="en-GB" sz="2000" dirty="0" smtClean="0"/>
          </a:p>
          <a:p>
            <a:r>
              <a:rPr lang="en-GB" sz="2000" dirty="0" smtClean="0"/>
              <a:t>Please refer </a:t>
            </a:r>
            <a:r>
              <a:rPr lang="en-GB" sz="2000" dirty="0"/>
              <a:t>to </a:t>
            </a:r>
            <a:r>
              <a:rPr lang="en-GB" sz="2000" dirty="0" smtClean="0"/>
              <a:t>the terms </a:t>
            </a:r>
            <a:r>
              <a:rPr lang="en-GB" sz="2000" dirty="0"/>
              <a:t>of reference for </a:t>
            </a:r>
            <a:r>
              <a:rPr lang="en-GB" sz="2000" dirty="0" smtClean="0"/>
              <a:t>the exact conditions of </a:t>
            </a:r>
            <a:r>
              <a:rPr lang="en-GB" sz="2000" dirty="0"/>
              <a:t>the </a:t>
            </a:r>
            <a:r>
              <a:rPr lang="en-GB" sz="2000" dirty="0" smtClean="0"/>
              <a:t>call</a:t>
            </a:r>
          </a:p>
          <a:p>
            <a:r>
              <a:rPr lang="en-GB" sz="1400" dirty="0"/>
              <a:t>http://</a:t>
            </a:r>
            <a:r>
              <a:rPr lang="en-GB" sz="1400" dirty="0" err="1"/>
              <a:t>www.prace-ri.eu</a:t>
            </a:r>
            <a:r>
              <a:rPr lang="en-GB" sz="1400" dirty="0"/>
              <a:t>/IMG/</a:t>
            </a:r>
            <a:r>
              <a:rPr lang="en-GB" sz="1400" dirty="0" err="1"/>
              <a:t>pdf</a:t>
            </a:r>
            <a:r>
              <a:rPr lang="en-GB" sz="1400" dirty="0"/>
              <a:t>/PRACE_preparatory_access_terms_of_reference-2014-october-up-dated.pdf</a:t>
            </a:r>
            <a:endParaRPr lang="en-GB" sz="14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CD8C-CD3D-4878-A166-9FEC47A8B7D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46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7299080" cy="511256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 smtClean="0"/>
              <a:t>2. Regular Access</a:t>
            </a:r>
          </a:p>
          <a:p>
            <a:r>
              <a:rPr lang="en-GB" sz="2300" dirty="0" smtClean="0"/>
              <a:t>12 </a:t>
            </a:r>
            <a:r>
              <a:rPr lang="en-GB" sz="2300" dirty="0"/>
              <a:t>months </a:t>
            </a:r>
            <a:r>
              <a:rPr lang="en-GB" sz="2300" dirty="0" smtClean="0"/>
              <a:t>awarded period</a:t>
            </a:r>
            <a:endParaRPr lang="en-GB" sz="2300" dirty="0"/>
          </a:p>
          <a:p>
            <a:r>
              <a:rPr lang="en-GB" sz="2300" dirty="0" smtClean="0"/>
              <a:t>resources </a:t>
            </a:r>
            <a:r>
              <a:rPr lang="en-GB" sz="2300" dirty="0"/>
              <a:t>awarded on duly justify requests, above 5Mio CPU </a:t>
            </a:r>
            <a:r>
              <a:rPr lang="en-GB" sz="2300" dirty="0" smtClean="0"/>
              <a:t>hours</a:t>
            </a:r>
            <a:endParaRPr lang="en-GB" sz="2300" dirty="0"/>
          </a:p>
          <a:p>
            <a:pPr>
              <a:defRPr/>
            </a:pPr>
            <a:r>
              <a:rPr lang="en-GB" sz="2300" dirty="0"/>
              <a:t>Intended for </a:t>
            </a:r>
            <a:r>
              <a:rPr lang="en-GB" sz="2300" dirty="0" smtClean="0"/>
              <a:t>senior researchers </a:t>
            </a:r>
            <a:r>
              <a:rPr lang="en-GB" sz="2300" dirty="0"/>
              <a:t>and research groups including multi-national research groups</a:t>
            </a:r>
          </a:p>
          <a:p>
            <a:pPr>
              <a:defRPr/>
            </a:pPr>
            <a:r>
              <a:rPr lang="en-GB" sz="2300" dirty="0"/>
              <a:t>Technical and Scientific </a:t>
            </a:r>
            <a:r>
              <a:rPr lang="en-GB" sz="2300" dirty="0" smtClean="0"/>
              <a:t>peer review</a:t>
            </a:r>
            <a:endParaRPr lang="en-GB" sz="2300" dirty="0"/>
          </a:p>
          <a:p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CD8C-CD3D-4878-A166-9FEC47A8B7D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16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873</Words>
  <Application>Microsoft Macintosh PowerPoint</Application>
  <PresentationFormat>On-screen Show (4:3)</PresentationFormat>
  <Paragraphs>154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PowerPoint Presentation</vt:lpstr>
      <vt:lpstr>How to Get Access to PRACE resources</vt:lpstr>
      <vt:lpstr>What is PRACE?</vt:lpstr>
      <vt:lpstr>Which are the HPC resources available through PRACE?</vt:lpstr>
      <vt:lpstr>Tier-0 Petaflop-Capability in PRACE</vt:lpstr>
      <vt:lpstr>How can researchers access the HPC resources available via PRACE?</vt:lpstr>
      <vt:lpstr>2 types of resource allocations</vt:lpstr>
      <vt:lpstr>Technical review only</vt:lpstr>
      <vt:lpstr>PowerPoint Presentation</vt:lpstr>
      <vt:lpstr>Best science supported on the highest level through a fair Peer Review Process</vt:lpstr>
      <vt:lpstr>Time schedule for regular calls:  About 21 working weeks from call opening to publication of results</vt:lpstr>
      <vt:lpstr>Detailed PROJECT description form  (in Adobe Acrobat format, respect the template) </vt:lpstr>
      <vt:lpstr>Eligibility</vt:lpstr>
      <vt:lpstr>Terms of Access</vt:lpstr>
      <vt:lpstr>Peer Review</vt:lpstr>
      <vt:lpstr>Assessment Process</vt:lpstr>
      <vt:lpstr>Other types of access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Marjolein Oorsprong</dc:creator>
  <cp:lastModifiedBy>Ioannis Liabotis</cp:lastModifiedBy>
  <cp:revision>16</cp:revision>
  <dcterms:created xsi:type="dcterms:W3CDTF">2012-05-25T14:00:41Z</dcterms:created>
  <dcterms:modified xsi:type="dcterms:W3CDTF">2014-11-25T13:02:07Z</dcterms:modified>
</cp:coreProperties>
</file>