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60" r:id="rId5"/>
    <p:sldId id="258" r:id="rId6"/>
    <p:sldId id="259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4587C-765B-497F-9EAF-AFFDE062DE95}" type="datetimeFigureOut">
              <a:rPr lang="en-GB" smtClean="0"/>
              <a:t>11/24/14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398B1-2762-4841-91C9-28AB5783C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761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398B1-2762-4841-91C9-28AB5783C04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156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1D259332-D2E3-4030-81D2-6027D2B7E008}" type="datetime1">
              <a:rPr lang="en-GB" smtClean="0"/>
              <a:t>11/24/14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36052F6A-383D-4658-9E2E-503D2246636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050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E14C-ECCB-458D-8B7C-F84DC58068BB}" type="datetime1">
              <a:rPr lang="en-GB" smtClean="0"/>
              <a:t>11/24/14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60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12776"/>
            <a:ext cx="2057400" cy="4713387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12776"/>
            <a:ext cx="6019800" cy="4713387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6170-7D2F-49EA-83DC-8B6A56CE69A9}" type="datetime1">
              <a:rPr lang="en-GB" smtClean="0"/>
              <a:t>11/24/14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41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DD3F-0375-4A64-82F7-A42D7014DDC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11/24/14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252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48FB-F5F9-45FE-BF73-546514FD9E0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11/24/14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88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7F37-6CDE-44F0-89FA-91FDF597853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11/24/14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51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2173-0489-4918-9D41-7C98178FE9B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11/24/14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91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CECF-0E39-4F0F-B8E0-D1B5B4EF415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11/24/14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16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D7DF-1AB6-435E-B768-E25A36714C2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11/24/14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081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6838-9C72-435A-AA60-68678C51637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11/24/14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62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BC39-CB87-4377-82E4-390167BAE45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11/24/14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7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2978-BC7B-4FE7-BF31-B0666140F633}" type="datetime1">
              <a:rPr lang="en-GB" smtClean="0"/>
              <a:t>11/24/14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103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3ECA-91FB-4758-B7F8-9CD835F2151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11/24/14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17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354D-0695-41B5-8F50-06D80943C31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11/24/14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75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6E7F-36D4-4E60-BCA9-0BBD381BDF2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11/24/14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8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5E77-13CE-445C-8A43-FE0F52DDF38D}" type="datetime1">
              <a:rPr lang="en-GB" smtClean="0"/>
              <a:t>11/24/14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60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80928"/>
            <a:ext cx="4038600" cy="33452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80928"/>
            <a:ext cx="4038600" cy="33452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DD87-AB00-4D0C-9723-D139AA7DD3C0}" type="datetime1">
              <a:rPr lang="en-GB" smtClean="0"/>
              <a:t>11/24/14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923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7809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501008"/>
            <a:ext cx="4040188" cy="26251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27809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501007"/>
            <a:ext cx="4041775" cy="26251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B076-70B2-4278-A51C-D51646B532B2}" type="datetime1">
              <a:rPr lang="en-GB" smtClean="0"/>
              <a:t>11/24/14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51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C69C-5B55-4DA0-8E0D-FAB2AE3AA79F}" type="datetime1">
              <a:rPr lang="en-GB" smtClean="0"/>
              <a:t>11/24/14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10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CE10-375B-46DD-83B6-44CAD208D7B0}" type="datetime1">
              <a:rPr lang="en-GB" smtClean="0"/>
              <a:t>11/24/14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026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84784"/>
            <a:ext cx="5111750" cy="4641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36912"/>
            <a:ext cx="3008313" cy="34892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6EF3-5F54-4B74-B247-6E69E43ACF50}" type="datetime1">
              <a:rPr lang="en-GB" smtClean="0"/>
              <a:t>11/24/14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44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12775"/>
            <a:ext cx="5486400" cy="33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2C40-1148-4886-8629-BF5DB0A3C3AB}" type="datetime1">
              <a:rPr lang="en-GB" smtClean="0"/>
              <a:t>11/24/14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91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363980"/>
            <a:ext cx="9144000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639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408" y="1556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52936"/>
            <a:ext cx="8229600" cy="3273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F22C9B1-6FF1-4FDE-8F9F-97A85D04A0A5}" type="datetime1">
              <a:rPr lang="en-GB" smtClean="0"/>
              <a:t>11/24/14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6052F6A-383D-4658-9E2E-503D2246636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738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5F9E-7A7F-4CDA-9B4C-49F4C2398BC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11/24/14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1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Hybrid MPI/</a:t>
            </a:r>
            <a:r>
              <a:rPr lang="en-GB" dirty="0" err="1" smtClean="0"/>
              <a:t>OpenMP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dirty="0" smtClean="0"/>
              <a:t>(Short discussion)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PRACE Autumn School</a:t>
            </a:r>
          </a:p>
          <a:p>
            <a:r>
              <a:rPr lang="en-GB" dirty="0" smtClean="0"/>
              <a:t>25-28 Nov 2014, OTE Academy</a:t>
            </a:r>
          </a:p>
          <a:p>
            <a:r>
              <a:rPr lang="en-GB" dirty="0" smtClean="0"/>
              <a:t>Athens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4FB04-1A68-4537-B256-6B82F00EF2DF}" type="datetime1">
              <a:rPr lang="en-GB" smtClean="0"/>
              <a:t>11/24/14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637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vector multiplication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3273227"/>
          </a:xfrm>
        </p:spPr>
        <p:txBody>
          <a:bodyPr/>
          <a:lstStyle/>
          <a:p>
            <a:r>
              <a:rPr lang="en-US" dirty="0" smtClean="0"/>
              <a:t>Row-wise approach (first MPI then Hybrid)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2978-BC7B-4FE7-BF31-B0666140F633}" type="datetime1">
              <a:rPr lang="en-GB" smtClean="0"/>
              <a:t>11/27/14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10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39552" y="3717032"/>
            <a:ext cx="2520280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9552" y="4293096"/>
            <a:ext cx="2520280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9552" y="4869160"/>
            <a:ext cx="2520280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9552" y="5445224"/>
            <a:ext cx="2520280" cy="4320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19872" y="3717032"/>
            <a:ext cx="504056" cy="21602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211960" y="465313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292080" y="3717032"/>
            <a:ext cx="504056" cy="5040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92080" y="4293096"/>
            <a:ext cx="504056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292080" y="4869160"/>
            <a:ext cx="504056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92080" y="5445224"/>
            <a:ext cx="504056" cy="5040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156176" y="4653136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68344" y="3717032"/>
            <a:ext cx="504056" cy="21602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12160" y="4221088"/>
            <a:ext cx="1527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MPI_Allgather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19672" y="3212976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491880" y="3284984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436096" y="3284984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740352" y="3284984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092280" y="5877272"/>
            <a:ext cx="1701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all </a:t>
            </a:r>
            <a:r>
              <a:rPr lang="en-US" dirty="0"/>
              <a:t>chunks </a:t>
            </a:r>
            <a:r>
              <a:rPr lang="en-US" dirty="0" smtClean="0"/>
              <a:t>into</a:t>
            </a:r>
          </a:p>
          <a:p>
            <a:r>
              <a:rPr lang="en-US" dirty="0" smtClean="0"/>
              <a:t>one </a:t>
            </a:r>
            <a:r>
              <a:rPr lang="en-US" dirty="0"/>
              <a:t>global </a:t>
            </a:r>
            <a:r>
              <a:rPr lang="en-US" dirty="0" smtClean="0"/>
              <a:t>array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627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2978-BC7B-4FE7-BF31-B0666140F633}" type="datetime1">
              <a:rPr lang="en-GB" smtClean="0"/>
              <a:t>11/27/14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2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628800"/>
            <a:ext cx="4824536" cy="49758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1916832"/>
            <a:ext cx="14732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47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2978-BC7B-4FE7-BF31-B0666140F633}" type="datetime1">
              <a:rPr lang="en-GB" smtClean="0"/>
              <a:t>11/27/14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3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4824"/>
            <a:ext cx="9144000" cy="425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11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2978-BC7B-4FE7-BF31-B0666140F633}" type="datetime1">
              <a:rPr lang="en-GB" smtClean="0"/>
              <a:t>11/27/14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4000" cy="595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13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2978-BC7B-4FE7-BF31-B0666140F633}" type="datetime1">
              <a:rPr lang="en-GB" smtClean="0"/>
              <a:t>11/27/14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5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4000" cy="595155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39552" y="1484784"/>
            <a:ext cx="72008" cy="648072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1520" y="1124744"/>
            <a:ext cx="2273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4-way multi-threaded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9519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Threading and MPI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311811"/>
              </p:ext>
            </p:extLst>
          </p:nvPr>
        </p:nvGraphicFramePr>
        <p:xfrm>
          <a:off x="467544" y="2623449"/>
          <a:ext cx="8229600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632"/>
                <a:gridCol w="56269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Initialization call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MPI_Init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Each process will thread within </a:t>
                      </a:r>
                      <a:r>
                        <a:rPr lang="en-US" dirty="0" err="1" smtClean="0"/>
                        <a:t>OpenMP</a:t>
                      </a:r>
                      <a:r>
                        <a:rPr lang="en-US" dirty="0" smtClean="0"/>
                        <a:t> parallel regions. Threads are not aware of MPI environment. Safest choice.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MPI_THREAD_SINGLE </a:t>
                      </a:r>
                      <a:endParaRPr lang="en-US" b="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Only one thread will execute (i.e.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 threading)</a:t>
                      </a:r>
                      <a:endParaRPr lang="en-US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MPI_THREAD_FUNNELED </a:t>
                      </a:r>
                      <a:endParaRPr lang="en-US" b="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Only master thread will make MPI-calls.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Threads are allowed. Also a safe and sane choice to make. </a:t>
                      </a:r>
                      <a:endParaRPr lang="en-US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MPI_THREAD_SERIALIZED </a:t>
                      </a:r>
                      <a:endParaRPr lang="en-US" b="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Multiple threads may make MPI-calls, but only one at a time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(i.e. like enforcing a critical clause upon MPI calls)</a:t>
                      </a:r>
                      <a:endParaRPr lang="en-US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MPI_THREAD_MULTIPLE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r>
                        <a:rPr lang="en-US" baseline="0" dirty="0" smtClean="0"/>
                        <a:t> threads may make MPI calls from within </a:t>
                      </a:r>
                      <a:r>
                        <a:rPr lang="en-US" baseline="0" dirty="0" err="1" smtClean="0"/>
                        <a:t>OpenMP</a:t>
                      </a:r>
                      <a:r>
                        <a:rPr lang="en-US" baseline="0" dirty="0" smtClean="0"/>
                        <a:t> parallel regions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2978-BC7B-4FE7-BF31-B0666140F633}" type="datetime1">
              <a:rPr lang="en-GB" smtClean="0"/>
              <a:t>11/27/14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800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Synchronization becomes a mess...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852936"/>
            <a:ext cx="5122912" cy="327322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funneled mode</a:t>
            </a:r>
          </a:p>
          <a:p>
            <a:pPr lvl="1"/>
            <a:r>
              <a:rPr lang="en-US" dirty="0" smtClean="0"/>
              <a:t>Ensure the master thread is making the MPI call</a:t>
            </a:r>
          </a:p>
          <a:p>
            <a:pPr lvl="1"/>
            <a:r>
              <a:rPr lang="en-US" dirty="0" smtClean="0"/>
              <a:t>Insert barriers before and after placing the call to prevent race conditions</a:t>
            </a:r>
          </a:p>
          <a:p>
            <a:pPr lvl="1"/>
            <a:r>
              <a:rPr lang="en-US" dirty="0" smtClean="0"/>
              <a:t>Barriers may induce cache flushes.. 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2978-BC7B-4FE7-BF31-B0666140F633}" type="datetime1">
              <a:rPr lang="en-GB" smtClean="0"/>
              <a:t>11/27/14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7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955" y="3284984"/>
            <a:ext cx="40132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40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2978-BC7B-4FE7-BF31-B0666140F633}" type="datetime1">
              <a:rPr lang="en-GB" smtClean="0"/>
              <a:t>11/27/14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8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636912"/>
            <a:ext cx="5959376" cy="357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40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Reduction of communications</a:t>
            </a:r>
          </a:p>
          <a:p>
            <a:r>
              <a:rPr lang="en-US" dirty="0" smtClean="0"/>
              <a:t>Threading on modern </a:t>
            </a:r>
            <a:r>
              <a:rPr lang="en-US" dirty="0" err="1" smtClean="0"/>
              <a:t>archs</a:t>
            </a:r>
            <a:r>
              <a:rPr lang="en-US" dirty="0" smtClean="0"/>
              <a:t> is well supported</a:t>
            </a:r>
          </a:p>
          <a:p>
            <a:r>
              <a:rPr lang="en-US" dirty="0" smtClean="0"/>
              <a:t>Additional synchronization needs may lead to poorer performance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2978-BC7B-4FE7-BF31-B0666140F633}" type="datetime1">
              <a:rPr lang="en-GB" smtClean="0"/>
              <a:t>11/27/14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910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3543</TotalTime>
  <Words>230</Words>
  <Application>Microsoft Macintosh PowerPoint</Application>
  <PresentationFormat>On-screen Show (4:3)</PresentationFormat>
  <Paragraphs>58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Custom Design</vt:lpstr>
      <vt:lpstr>Hybrid MPI/OpenMP (Short discussion)</vt:lpstr>
      <vt:lpstr>PowerPoint Presentation</vt:lpstr>
      <vt:lpstr>PowerPoint Presentation</vt:lpstr>
      <vt:lpstr>PowerPoint Presentation</vt:lpstr>
      <vt:lpstr>PowerPoint Presentation</vt:lpstr>
      <vt:lpstr>Threading and MPI</vt:lpstr>
      <vt:lpstr>Synchronization becomes a mess...</vt:lpstr>
      <vt:lpstr>Execution flow</vt:lpstr>
      <vt:lpstr>Pros and cons</vt:lpstr>
      <vt:lpstr>Matrix vector multiplication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Marjolein Oorsprong</dc:creator>
  <cp:lastModifiedBy>P</cp:lastModifiedBy>
  <cp:revision>23</cp:revision>
  <dcterms:created xsi:type="dcterms:W3CDTF">2012-05-25T14:00:41Z</dcterms:created>
  <dcterms:modified xsi:type="dcterms:W3CDTF">2014-11-27T01:22:15Z</dcterms:modified>
</cp:coreProperties>
</file>